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99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38" autoAdjust="0"/>
    <p:restoredTop sz="94660"/>
  </p:normalViewPr>
  <p:slideViewPr>
    <p:cSldViewPr snapToGrid="0">
      <p:cViewPr>
        <p:scale>
          <a:sx n="100" d="100"/>
          <a:sy n="10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12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6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4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65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0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07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941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425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705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04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20CC1-8873-491D-A550-BBD51F8BDE7A}" type="datetimeFigureOut">
              <a:rPr kumimoji="1" lang="ja-JP" altLang="en-US" smtClean="0"/>
              <a:t>2024/10/18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EB69-D433-4BE5-84CE-F74223A583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36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F0D56F4C-C39F-4F3F-ADF0-A1ACA4665DDF}"/>
              </a:ext>
            </a:extLst>
          </p:cNvPr>
          <p:cNvSpPr/>
          <p:nvPr/>
        </p:nvSpPr>
        <p:spPr>
          <a:xfrm>
            <a:off x="1" y="2130"/>
            <a:ext cx="6858000" cy="874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F91CD6C3-0F21-4486-B613-74E7F6E02B47}"/>
              </a:ext>
            </a:extLst>
          </p:cNvPr>
          <p:cNvSpPr/>
          <p:nvPr/>
        </p:nvSpPr>
        <p:spPr>
          <a:xfrm>
            <a:off x="188589" y="7009548"/>
            <a:ext cx="4642288" cy="1566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6BE1F73A-12A0-47D9-BB74-1DB8F78EAC03}"/>
              </a:ext>
            </a:extLst>
          </p:cNvPr>
          <p:cNvSpPr/>
          <p:nvPr/>
        </p:nvSpPr>
        <p:spPr>
          <a:xfrm>
            <a:off x="216482" y="2590557"/>
            <a:ext cx="6444000" cy="402544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84A0C1-66A8-4AD3-AA6F-147D4BB113F3}"/>
              </a:ext>
            </a:extLst>
          </p:cNvPr>
          <p:cNvSpPr/>
          <p:nvPr/>
        </p:nvSpPr>
        <p:spPr>
          <a:xfrm>
            <a:off x="1" y="-484"/>
            <a:ext cx="6858000" cy="1152000"/>
          </a:xfrm>
          <a:prstGeom prst="rect">
            <a:avLst/>
          </a:prstGeom>
          <a:pattFill prst="pct90">
            <a:fgClr>
              <a:srgbClr val="FF0066"/>
            </a:fgClr>
            <a:bgClr>
              <a:schemeClr val="bg1"/>
            </a:bgClr>
          </a:patt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C2A7C2B-686C-4D05-B571-2FF35254ECC2}"/>
              </a:ext>
            </a:extLst>
          </p:cNvPr>
          <p:cNvSpPr/>
          <p:nvPr/>
        </p:nvSpPr>
        <p:spPr>
          <a:xfrm>
            <a:off x="196604" y="150765"/>
            <a:ext cx="6480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52F4D0-161D-434A-97CF-5E8B643FE5F2}"/>
              </a:ext>
            </a:extLst>
          </p:cNvPr>
          <p:cNvSpPr txBox="1"/>
          <p:nvPr/>
        </p:nvSpPr>
        <p:spPr>
          <a:xfrm>
            <a:off x="2960988" y="310289"/>
            <a:ext cx="3024000" cy="917513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marR="0" algn="dist" rtl="0"/>
            <a:r>
              <a:rPr lang="ja-JP" altLang="en-US" sz="5400" b="1" i="0" u="none" strike="noStrike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</a:t>
            </a:r>
            <a:endParaRPr lang="en-US" altLang="ja-JP" sz="5400" b="1" i="0" u="none" strike="noStrike" spc="50" baseline="30000" dirty="0">
              <a:ln>
                <a:solidFill>
                  <a:srgbClr val="FF0066"/>
                </a:solidFill>
              </a:ln>
              <a:solidFill>
                <a:srgbClr val="FF006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21654B07-C030-45BE-8410-A2F9C18C44C8}"/>
              </a:ext>
            </a:extLst>
          </p:cNvPr>
          <p:cNvSpPr/>
          <p:nvPr/>
        </p:nvSpPr>
        <p:spPr>
          <a:xfrm>
            <a:off x="512917" y="169290"/>
            <a:ext cx="828000" cy="828000"/>
          </a:xfrm>
          <a:prstGeom prst="ellips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AC15A22E-102A-4367-AAA6-4BAC712C75D1}"/>
              </a:ext>
            </a:extLst>
          </p:cNvPr>
          <p:cNvSpPr/>
          <p:nvPr/>
        </p:nvSpPr>
        <p:spPr>
          <a:xfrm>
            <a:off x="1689034" y="169290"/>
            <a:ext cx="828000" cy="828000"/>
          </a:xfrm>
          <a:prstGeom prst="ellips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3B1AAC8-49B8-40BF-BEB2-AA16D32B0088}"/>
              </a:ext>
            </a:extLst>
          </p:cNvPr>
          <p:cNvSpPr txBox="1"/>
          <p:nvPr/>
        </p:nvSpPr>
        <p:spPr>
          <a:xfrm>
            <a:off x="189500" y="301961"/>
            <a:ext cx="3096000" cy="735756"/>
          </a:xfrm>
          <a:prstGeom prst="rect">
            <a:avLst/>
          </a:prstGeom>
          <a:noFill/>
        </p:spPr>
        <p:txBody>
          <a:bodyPr wrap="square" tIns="180000" bIns="0" rtlCol="0">
            <a:spAutoFit/>
          </a:bodyPr>
          <a:lstStyle/>
          <a:p>
            <a:pPr marR="0" algn="ctr" rtl="0"/>
            <a:r>
              <a:rPr lang="ja-JP" altLang="en-US" sz="5400" b="1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安心・安全な</a:t>
            </a:r>
            <a:endParaRPr lang="en-US" altLang="ja-JP" sz="4400" b="1" i="0" u="none" strike="noStrike" spc="50" baseline="30000" dirty="0">
              <a:ln>
                <a:solidFill>
                  <a:srgbClr val="FF0066"/>
                </a:solidFill>
              </a:ln>
              <a:solidFill>
                <a:srgbClr val="FF006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5990722-BD01-4596-AEC0-2266E8C31943}"/>
              </a:ext>
            </a:extLst>
          </p:cNvPr>
          <p:cNvSpPr/>
          <p:nvPr/>
        </p:nvSpPr>
        <p:spPr>
          <a:xfrm>
            <a:off x="196604" y="1285739"/>
            <a:ext cx="6480000" cy="93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F322027-541B-45F9-8564-B326F27722D4}"/>
              </a:ext>
            </a:extLst>
          </p:cNvPr>
          <p:cNvSpPr txBox="1"/>
          <p:nvPr/>
        </p:nvSpPr>
        <p:spPr>
          <a:xfrm>
            <a:off x="1341375" y="1309473"/>
            <a:ext cx="5482416" cy="838733"/>
          </a:xfrm>
          <a:prstGeom prst="rect">
            <a:avLst/>
          </a:prstGeom>
          <a:noFill/>
        </p:spPr>
        <p:txBody>
          <a:bodyPr wrap="square" tIns="18000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マイナンバーカードに</a:t>
            </a:r>
            <a:r>
              <a:rPr lang="ja-JP" altLang="en-US" b="1" spc="50" baseline="30000" dirty="0"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健康保険証の利用登録</a:t>
            </a:r>
            <a:r>
              <a:rPr lang="ja-JP" altLang="en-US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をしたもの。</a:t>
            </a:r>
            <a:endParaRPr lang="en-US" altLang="ja-JP" b="1" spc="50" baseline="30000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マイナ保険証で受診すると、本人が同意した場合は、過去の</a:t>
            </a:r>
            <a:r>
              <a:rPr lang="ja-JP" altLang="en-US" b="1" spc="50" baseline="30000" dirty="0"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診療・薬剤情報</a:t>
            </a:r>
            <a:r>
              <a:rPr lang="ja-JP" altLang="en-US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や</a:t>
            </a:r>
            <a:endParaRPr lang="en-US" altLang="ja-JP" b="1" spc="50" baseline="30000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b="1" spc="50" baseline="30000" dirty="0"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特定健診情報など</a:t>
            </a:r>
            <a:r>
              <a:rPr lang="ja-JP" altLang="en-US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を医師らが確認でき、より良い医療が受けられます。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F20384-98F4-4324-9A58-54D5CF260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1" b="8698"/>
          <a:stretch/>
        </p:blipFill>
        <p:spPr>
          <a:xfrm>
            <a:off x="5975209" y="161562"/>
            <a:ext cx="684517" cy="826821"/>
          </a:xfrm>
          <a:prstGeom prst="rect">
            <a:avLst/>
          </a:prstGeom>
        </p:spPr>
      </p:pic>
      <p:pic>
        <p:nvPicPr>
          <p:cNvPr id="68" name="グラフィックス 67">
            <a:extLst>
              <a:ext uri="{FF2B5EF4-FFF2-40B4-BE49-F238E27FC236}">
                <a16:creationId xmlns:a16="http://schemas.microsoft.com/office/drawing/2014/main" id="{47EE087A-C8CA-4181-B67F-B5C9CBE4E0E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336" y="2360919"/>
            <a:ext cx="6408000" cy="540000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B6F5CD4-D7A0-4827-ABE7-7A6A4EEADF65}"/>
              </a:ext>
            </a:extLst>
          </p:cNvPr>
          <p:cNvSpPr txBox="1"/>
          <p:nvPr/>
        </p:nvSpPr>
        <p:spPr>
          <a:xfrm>
            <a:off x="180827" y="2411703"/>
            <a:ext cx="6264000" cy="630255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marR="0" rtl="0"/>
            <a:r>
              <a:rPr lang="ja-JP" altLang="en-US" sz="2600" b="1" i="0" u="none" strike="noStrike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マイナ保険証（マイナンバーカード）</a:t>
            </a:r>
            <a:r>
              <a:rPr lang="ja-JP" altLang="en-US" sz="2600" b="1" i="0" u="none" strike="noStrike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</a:t>
            </a:r>
            <a:r>
              <a:rPr lang="ja-JP" altLang="en-US" sz="2600" b="1" i="0" u="none" strike="noStrike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</a:t>
            </a:r>
            <a:r>
              <a:rPr lang="ja-JP" altLang="en-US" sz="2600" b="1" i="0" u="none" strike="noStrike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して利用できます！</a:t>
            </a:r>
            <a:endParaRPr lang="en-US" altLang="ja-JP" sz="2600" b="1" i="0" u="none" strike="noStrike" spc="50" baseline="300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11" name="図 110">
            <a:extLst>
              <a:ext uri="{FF2B5EF4-FFF2-40B4-BE49-F238E27FC236}">
                <a16:creationId xmlns:a16="http://schemas.microsoft.com/office/drawing/2014/main" id="{9C0B6EA1-03A2-4216-9A0E-0144E26A2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49" y="8740180"/>
            <a:ext cx="2400300" cy="359403"/>
          </a:xfrm>
          <a:prstGeom prst="rect">
            <a:avLst/>
          </a:prstGeom>
        </p:spPr>
      </p:pic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60CB9330-15F3-4D77-8DAF-399B23277075}"/>
              </a:ext>
            </a:extLst>
          </p:cNvPr>
          <p:cNvSpPr txBox="1"/>
          <p:nvPr/>
        </p:nvSpPr>
        <p:spPr>
          <a:xfrm>
            <a:off x="3633511" y="8767147"/>
            <a:ext cx="2683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岐阜県自動車販売</a:t>
            </a:r>
            <a:r>
              <a:rPr kumimoji="1" lang="zh-TW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健康保険組合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17" name="図 116">
            <a:extLst>
              <a:ext uri="{FF2B5EF4-FFF2-40B4-BE49-F238E27FC236}">
                <a16:creationId xmlns:a16="http://schemas.microsoft.com/office/drawing/2014/main" id="{EAB91386-BD34-4827-B62A-44DB153482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889" y="7809536"/>
            <a:ext cx="253793" cy="276068"/>
          </a:xfrm>
          <a:prstGeom prst="rect">
            <a:avLst/>
          </a:prstGeom>
          <a:ln>
            <a:noFill/>
          </a:ln>
        </p:spPr>
      </p:pic>
      <p:pic>
        <p:nvPicPr>
          <p:cNvPr id="118" name="図 117">
            <a:extLst>
              <a:ext uri="{FF2B5EF4-FFF2-40B4-BE49-F238E27FC236}">
                <a16:creationId xmlns:a16="http://schemas.microsoft.com/office/drawing/2014/main" id="{CB47E7E4-E82F-44D1-81CD-179C2041F2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377" y="8216343"/>
            <a:ext cx="189739" cy="325551"/>
          </a:xfrm>
          <a:prstGeom prst="rect">
            <a:avLst/>
          </a:prstGeom>
          <a:ln>
            <a:noFill/>
          </a:ln>
        </p:spPr>
      </p:pic>
      <p:pic>
        <p:nvPicPr>
          <p:cNvPr id="123" name="グラフィックス 122">
            <a:extLst>
              <a:ext uri="{FF2B5EF4-FFF2-40B4-BE49-F238E27FC236}">
                <a16:creationId xmlns:a16="http://schemas.microsoft.com/office/drawing/2014/main" id="{61A8F070-3311-430D-A12B-8E45B9C7368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9725" y="6771441"/>
            <a:ext cx="3600000" cy="432000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30440D8-B778-422C-8774-FBFC0C589E8C}"/>
              </a:ext>
            </a:extLst>
          </p:cNvPr>
          <p:cNvSpPr txBox="1"/>
          <p:nvPr/>
        </p:nvSpPr>
        <p:spPr>
          <a:xfrm>
            <a:off x="191460" y="6765810"/>
            <a:ext cx="2713964" cy="650774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marR="0" rtl="0"/>
            <a:r>
              <a:rPr lang="ja-JP" altLang="en-US" sz="28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セキュリティ対策</a:t>
            </a:r>
            <a:endParaRPr lang="en-US" altLang="ja-JP" sz="2800" b="1" spc="50" baseline="300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63AF9D1-E80B-4936-A1C7-140177A0F8F6}"/>
              </a:ext>
            </a:extLst>
          </p:cNvPr>
          <p:cNvGrpSpPr/>
          <p:nvPr/>
        </p:nvGrpSpPr>
        <p:grpSpPr>
          <a:xfrm>
            <a:off x="580211" y="3993754"/>
            <a:ext cx="3793858" cy="793005"/>
            <a:chOff x="504011" y="3718811"/>
            <a:chExt cx="3793858" cy="793005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F9D3C832-8699-473C-9019-D1DCD638C5EC}"/>
                </a:ext>
              </a:extLst>
            </p:cNvPr>
            <p:cNvSpPr/>
            <p:nvPr/>
          </p:nvSpPr>
          <p:spPr>
            <a:xfrm>
              <a:off x="510235" y="3845463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１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6DDBF41-956E-44D1-87C0-02FC4AEBCF6D}"/>
                </a:ext>
              </a:extLst>
            </p:cNvPr>
            <p:cNvSpPr txBox="1"/>
            <p:nvPr/>
          </p:nvSpPr>
          <p:spPr>
            <a:xfrm>
              <a:off x="648601" y="3718811"/>
              <a:ext cx="2010267" cy="548182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pPr marR="0" rtl="0"/>
              <a:r>
                <a:rPr lang="ja-JP" altLang="en-US" b="1" spc="50" baseline="30000" dirty="0">
                  <a:ln>
                    <a:solidFill>
                      <a:schemeClr val="accent1">
                        <a:lumMod val="5000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なりすましはできません</a:t>
              </a:r>
              <a:endParaRPr lang="en-US" altLang="ja-JP" b="1" i="0" u="none" strike="noStrike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67B5119-9FB2-4A3D-A802-7C16C0D52858}"/>
                </a:ext>
              </a:extLst>
            </p:cNvPr>
            <p:cNvSpPr txBox="1"/>
            <p:nvPr/>
          </p:nvSpPr>
          <p:spPr>
            <a:xfrm>
              <a:off x="504011" y="3963634"/>
              <a:ext cx="3793858" cy="548182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✔ 顔写真入りのため、対面での悪用は困難です。</a:t>
              </a:r>
              <a:endParaRPr lang="en-US" altLang="ja-JP" sz="1600" b="1" i="0" u="none" strike="noStrike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DBFBD40-A30A-45F0-9937-692E66676765}"/>
              </a:ext>
            </a:extLst>
          </p:cNvPr>
          <p:cNvGrpSpPr/>
          <p:nvPr/>
        </p:nvGrpSpPr>
        <p:grpSpPr>
          <a:xfrm>
            <a:off x="580211" y="4570579"/>
            <a:ext cx="4415877" cy="781852"/>
            <a:chOff x="504011" y="4333736"/>
            <a:chExt cx="4415877" cy="781852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D7D0276D-DB30-4184-B3E6-473F6B500B3E}"/>
                </a:ext>
              </a:extLst>
            </p:cNvPr>
            <p:cNvSpPr/>
            <p:nvPr/>
          </p:nvSpPr>
          <p:spPr>
            <a:xfrm>
              <a:off x="510235" y="4465799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２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4E7C265-F90F-4246-9B08-9A202DEBA1FA}"/>
                </a:ext>
              </a:extLst>
            </p:cNvPr>
            <p:cNvSpPr txBox="1"/>
            <p:nvPr/>
          </p:nvSpPr>
          <p:spPr>
            <a:xfrm>
              <a:off x="648601" y="4333736"/>
              <a:ext cx="3715868" cy="548182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b="1" spc="50" baseline="30000" dirty="0">
                  <a:ln>
                    <a:solidFill>
                      <a:schemeClr val="accent1">
                        <a:lumMod val="5000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プライバシー性の高い個人情報は入っていません</a:t>
              </a: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E8D33507-C65E-4FAE-B932-0C8BE24E3090}"/>
                </a:ext>
              </a:extLst>
            </p:cNvPr>
            <p:cNvSpPr txBox="1"/>
            <p:nvPr/>
          </p:nvSpPr>
          <p:spPr>
            <a:xfrm>
              <a:off x="504011" y="4587925"/>
              <a:ext cx="4415877" cy="527663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✔ </a:t>
              </a:r>
              <a:r>
                <a:rPr lang="en-US" altLang="ja-JP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IC</a:t>
              </a:r>
              <a:r>
                <a:rPr lang="ja-JP" altLang="en-US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チップ部分には、税や年金などの個人情報も記録されません。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4222588-6F33-4D98-93BE-A75A775276A3}"/>
              </a:ext>
            </a:extLst>
          </p:cNvPr>
          <p:cNvGrpSpPr/>
          <p:nvPr/>
        </p:nvGrpSpPr>
        <p:grpSpPr>
          <a:xfrm>
            <a:off x="580211" y="5175046"/>
            <a:ext cx="3647293" cy="764650"/>
            <a:chOff x="504011" y="5001730"/>
            <a:chExt cx="3647293" cy="764650"/>
          </a:xfrm>
        </p:grpSpPr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50D571DA-6085-4CE7-A30B-3AAD4310D9E1}"/>
                </a:ext>
              </a:extLst>
            </p:cNvPr>
            <p:cNvSpPr/>
            <p:nvPr/>
          </p:nvSpPr>
          <p:spPr>
            <a:xfrm>
              <a:off x="510235" y="5140862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３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A2AF01C-3070-465F-8768-D0F640B5D678}"/>
                </a:ext>
              </a:extLst>
            </p:cNvPr>
            <p:cNvSpPr txBox="1"/>
            <p:nvPr/>
          </p:nvSpPr>
          <p:spPr>
            <a:xfrm>
              <a:off x="648601" y="5001730"/>
              <a:ext cx="3502703" cy="548182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b="1" spc="50" baseline="30000" dirty="0">
                  <a:ln>
                    <a:solidFill>
                      <a:schemeClr val="accent1">
                        <a:lumMod val="5000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オンラインでの利用には電子証明書を使います</a:t>
              </a:r>
              <a:endParaRPr lang="en-US" altLang="ja-JP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8C316884-AFE4-42FB-B5DE-691B5ED945C0}"/>
                </a:ext>
              </a:extLst>
            </p:cNvPr>
            <p:cNvSpPr txBox="1"/>
            <p:nvPr/>
          </p:nvSpPr>
          <p:spPr>
            <a:xfrm>
              <a:off x="504011" y="5238717"/>
              <a:ext cx="2090254" cy="527663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✔ マイナンバーは使いません。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BE011C9-1489-48F8-ACDB-45DC73C51FD7}"/>
              </a:ext>
            </a:extLst>
          </p:cNvPr>
          <p:cNvGrpSpPr/>
          <p:nvPr/>
        </p:nvGrpSpPr>
        <p:grpSpPr>
          <a:xfrm>
            <a:off x="580210" y="5755213"/>
            <a:ext cx="3860459" cy="937524"/>
            <a:chOff x="504010" y="5639047"/>
            <a:chExt cx="3860459" cy="937524"/>
          </a:xfrm>
        </p:grpSpPr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A938761A-FFE7-4CDC-BD8A-3F18C7B8EAE0}"/>
                </a:ext>
              </a:extLst>
            </p:cNvPr>
            <p:cNvSpPr/>
            <p:nvPr/>
          </p:nvSpPr>
          <p:spPr>
            <a:xfrm>
              <a:off x="510235" y="5765051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４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40F0B18-FC1E-4F16-A86C-4042C7128EE9}"/>
                </a:ext>
              </a:extLst>
            </p:cNvPr>
            <p:cNvSpPr txBox="1"/>
            <p:nvPr/>
          </p:nvSpPr>
          <p:spPr>
            <a:xfrm>
              <a:off x="648601" y="5639047"/>
              <a:ext cx="3715868" cy="548182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b="1" spc="50" baseline="30000" dirty="0">
                  <a:ln>
                    <a:solidFill>
                      <a:schemeClr val="accent1">
                        <a:lumMod val="5000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マイナンバーを見られても個人情報は盗まれません</a:t>
              </a: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115A6F42-4581-4169-8236-363EB4692253}"/>
                </a:ext>
              </a:extLst>
            </p:cNvPr>
            <p:cNvSpPr txBox="1"/>
            <p:nvPr/>
          </p:nvSpPr>
          <p:spPr>
            <a:xfrm>
              <a:off x="504010" y="5884760"/>
              <a:ext cx="3672000" cy="691811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r>
                <a:rPr lang="ja-JP" altLang="en-US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✔ マイナンバーを利用するには、  顔写真付き本人確認</a:t>
              </a:r>
              <a:endParaRPr lang="en-US" altLang="ja-JP" sz="16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en-US" altLang="ja-JP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  </a:t>
              </a:r>
              <a:r>
                <a:rPr lang="ja-JP" altLang="en-US" sz="16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書類などでの本人確認があるため、悪用は困難です。</a:t>
              </a:r>
            </a:p>
          </p:txBody>
        </p:sp>
      </p:grpSp>
      <p:pic>
        <p:nvPicPr>
          <p:cNvPr id="116" name="図 115">
            <a:extLst>
              <a:ext uri="{FF2B5EF4-FFF2-40B4-BE49-F238E27FC236}">
                <a16:creationId xmlns:a16="http://schemas.microsoft.com/office/drawing/2014/main" id="{6C5857E5-BEC3-4857-B57D-21313AE9929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79" y="7320985"/>
            <a:ext cx="263855" cy="348329"/>
          </a:xfrm>
          <a:prstGeom prst="rect">
            <a:avLst/>
          </a:prstGeom>
          <a:ln>
            <a:noFill/>
          </a:ln>
        </p:spPr>
      </p:pic>
      <p:sp>
        <p:nvSpPr>
          <p:cNvPr id="12" name="矢印: 五方向 11">
            <a:extLst>
              <a:ext uri="{FF2B5EF4-FFF2-40B4-BE49-F238E27FC236}">
                <a16:creationId xmlns:a16="http://schemas.microsoft.com/office/drawing/2014/main" id="{93BC4E83-A27A-4BEB-8CE5-A7DC0DEE38B7}"/>
              </a:ext>
            </a:extLst>
          </p:cNvPr>
          <p:cNvSpPr/>
          <p:nvPr/>
        </p:nvSpPr>
        <p:spPr>
          <a:xfrm>
            <a:off x="188588" y="1285739"/>
            <a:ext cx="1204660" cy="936000"/>
          </a:xfrm>
          <a:custGeom>
            <a:avLst/>
            <a:gdLst>
              <a:gd name="connsiteX0" fmla="*/ 0 w 1518558"/>
              <a:gd name="connsiteY0" fmla="*/ 0 h 954000"/>
              <a:gd name="connsiteX1" fmla="*/ 1041558 w 1518558"/>
              <a:gd name="connsiteY1" fmla="*/ 0 h 954000"/>
              <a:gd name="connsiteX2" fmla="*/ 1518558 w 1518558"/>
              <a:gd name="connsiteY2" fmla="*/ 477000 h 954000"/>
              <a:gd name="connsiteX3" fmla="*/ 1041558 w 1518558"/>
              <a:gd name="connsiteY3" fmla="*/ 954000 h 954000"/>
              <a:gd name="connsiteX4" fmla="*/ 0 w 1518558"/>
              <a:gd name="connsiteY4" fmla="*/ 954000 h 954000"/>
              <a:gd name="connsiteX5" fmla="*/ 0 w 1518558"/>
              <a:gd name="connsiteY5" fmla="*/ 0 h 954000"/>
              <a:gd name="connsiteX0" fmla="*/ 0 w 1204660"/>
              <a:gd name="connsiteY0" fmla="*/ 0 h 954000"/>
              <a:gd name="connsiteX1" fmla="*/ 1041558 w 1204660"/>
              <a:gd name="connsiteY1" fmla="*/ 0 h 954000"/>
              <a:gd name="connsiteX2" fmla="*/ 1204660 w 1204660"/>
              <a:gd name="connsiteY2" fmla="*/ 449704 h 954000"/>
              <a:gd name="connsiteX3" fmla="*/ 1041558 w 1204660"/>
              <a:gd name="connsiteY3" fmla="*/ 954000 h 954000"/>
              <a:gd name="connsiteX4" fmla="*/ 0 w 1204660"/>
              <a:gd name="connsiteY4" fmla="*/ 954000 h 954000"/>
              <a:gd name="connsiteX5" fmla="*/ 0 w 1204660"/>
              <a:gd name="connsiteY5" fmla="*/ 0 h 9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4660" h="954000">
                <a:moveTo>
                  <a:pt x="0" y="0"/>
                </a:moveTo>
                <a:lnTo>
                  <a:pt x="1041558" y="0"/>
                </a:lnTo>
                <a:lnTo>
                  <a:pt x="1204660" y="449704"/>
                </a:lnTo>
                <a:lnTo>
                  <a:pt x="1041558" y="954000"/>
                </a:lnTo>
                <a:lnTo>
                  <a:pt x="0" y="954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501A374-398A-43FE-88C0-2A9FF090E0DD}"/>
              </a:ext>
            </a:extLst>
          </p:cNvPr>
          <p:cNvSpPr txBox="1"/>
          <p:nvPr/>
        </p:nvSpPr>
        <p:spPr>
          <a:xfrm>
            <a:off x="63684" y="1379225"/>
            <a:ext cx="1378798" cy="909242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ja-JP" altLang="en-US" sz="21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</a:t>
            </a:r>
            <a:endParaRPr lang="en-US" altLang="ja-JP" sz="2100" b="1" spc="50" baseline="300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ts val="2300"/>
              </a:lnSpc>
            </a:pPr>
            <a:r>
              <a:rPr lang="ja-JP" altLang="en-US" sz="21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とは？</a:t>
            </a:r>
            <a:endParaRPr lang="en-US" altLang="ja-JP" sz="2100" b="1" spc="50" baseline="30000" dirty="0">
              <a:ln>
                <a:solidFill>
                  <a:srgbClr val="FF0066"/>
                </a:solidFill>
              </a:ln>
              <a:solidFill>
                <a:srgbClr val="FF006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C0D8C31C-88FB-46BC-8CF8-CA9E38EF5817}"/>
              </a:ext>
            </a:extLst>
          </p:cNvPr>
          <p:cNvSpPr/>
          <p:nvPr/>
        </p:nvSpPr>
        <p:spPr>
          <a:xfrm>
            <a:off x="355772" y="2971822"/>
            <a:ext cx="6185112" cy="720000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482F789-AD22-48B0-BE3A-41CF2FAD2337}"/>
              </a:ext>
            </a:extLst>
          </p:cNvPr>
          <p:cNvSpPr txBox="1"/>
          <p:nvPr/>
        </p:nvSpPr>
        <p:spPr>
          <a:xfrm>
            <a:off x="469643" y="2945393"/>
            <a:ext cx="5976000" cy="1201694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algn="dist">
              <a:lnSpc>
                <a:spcPts val="2300"/>
              </a:lnSpc>
            </a:pPr>
            <a:r>
              <a:rPr lang="ja-JP" altLang="en-US" sz="22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マイナンバーカードをマイナ保険証として利用しても、</a:t>
            </a:r>
            <a:r>
              <a:rPr lang="ja-JP" altLang="en-US" sz="2200" b="1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保険証の情報</a:t>
            </a:r>
            <a:r>
              <a:rPr lang="ja-JP" altLang="en-US" sz="22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や</a:t>
            </a:r>
            <a:endParaRPr lang="en-US" altLang="ja-JP" sz="2200" b="1" spc="50" baseline="300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dist">
              <a:lnSpc>
                <a:spcPts val="2300"/>
              </a:lnSpc>
            </a:pPr>
            <a:r>
              <a:rPr lang="ja-JP" altLang="en-US" sz="2200" b="1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診療・薬剤情報</a:t>
            </a:r>
            <a:r>
              <a:rPr lang="ja-JP" altLang="en-US" sz="22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lang="ja-JP" altLang="en-US" sz="2200" b="1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特定健診情報</a:t>
            </a:r>
            <a:r>
              <a:rPr lang="ja-JP" altLang="en-US" sz="2200" b="1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などは</a:t>
            </a:r>
            <a:r>
              <a:rPr lang="en-US" altLang="ja-JP" sz="2200" b="1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IC</a:t>
            </a:r>
            <a:r>
              <a:rPr lang="ja-JP" altLang="en-US" sz="2200" b="1" spc="50" baseline="30000" dirty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チップに記録されません。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08335974-5738-4E7D-A071-4EC150BD2B41}"/>
              </a:ext>
            </a:extLst>
          </p:cNvPr>
          <p:cNvGrpSpPr/>
          <p:nvPr/>
        </p:nvGrpSpPr>
        <p:grpSpPr>
          <a:xfrm>
            <a:off x="406877" y="7176521"/>
            <a:ext cx="3907519" cy="1422139"/>
            <a:chOff x="820269" y="7098618"/>
            <a:chExt cx="3907519" cy="142213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7E491A2-F523-4C4A-ADC2-23FBB43215C7}"/>
                </a:ext>
              </a:extLst>
            </p:cNvPr>
            <p:cNvSpPr txBox="1"/>
            <p:nvPr/>
          </p:nvSpPr>
          <p:spPr>
            <a:xfrm>
              <a:off x="820269" y="7098618"/>
              <a:ext cx="3907519" cy="1422139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➣　紛失・盗難の場合は、  </a:t>
              </a:r>
              <a:r>
                <a:rPr lang="en-US" altLang="ja-JP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24</a:t>
              </a: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時間</a:t>
              </a:r>
              <a:r>
                <a:rPr lang="en-US" altLang="ja-JP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365</a:t>
              </a: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日体制で停止可能</a:t>
              </a:r>
            </a:p>
            <a:p>
              <a:pPr>
                <a:lnSpc>
                  <a:spcPts val="1200"/>
                </a:lnSpc>
              </a:pP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</a:t>
              </a:r>
            </a:p>
            <a:p>
              <a:pPr>
                <a:lnSpc>
                  <a:spcPts val="1200"/>
                </a:lnSpc>
              </a:pPr>
              <a:endParaRPr lang="ja-JP" altLang="en-US" sz="14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ts val="1200"/>
                </a:lnSpc>
              </a:pPr>
              <a:endParaRPr lang="ja-JP" altLang="en-US" sz="14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➣　アプリごとに暗証番号を設定し、一定回数間違うと機能ロック</a:t>
              </a:r>
            </a:p>
            <a:p>
              <a:pPr>
                <a:lnSpc>
                  <a:spcPts val="1200"/>
                </a:lnSpc>
              </a:pPr>
              <a:endParaRPr lang="ja-JP" altLang="en-US" sz="14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➣  不正に情報を読み出そうとすると、</a:t>
              </a:r>
              <a:r>
                <a:rPr lang="en-US" altLang="ja-JP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IC</a:t>
              </a:r>
              <a:r>
                <a:rPr lang="ja-JP" altLang="en-US" sz="14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チップが壊れる仕組み</a:t>
              </a: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878BE75B-F54A-4FA7-84A6-361708D872B0}"/>
                </a:ext>
              </a:extLst>
            </p:cNvPr>
            <p:cNvSpPr/>
            <p:nvPr/>
          </p:nvSpPr>
          <p:spPr>
            <a:xfrm>
              <a:off x="1308923" y="7458962"/>
              <a:ext cx="3218831" cy="2202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endParaRPr kumimoji="1" lang="ja-JP" altLang="en-US" dirty="0"/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A389BBFE-25EA-4B08-B4F8-B6B29208223B}"/>
                </a:ext>
              </a:extLst>
            </p:cNvPr>
            <p:cNvSpPr txBox="1"/>
            <p:nvPr/>
          </p:nvSpPr>
          <p:spPr>
            <a:xfrm>
              <a:off x="1346208" y="7345709"/>
              <a:ext cx="3358528" cy="502080"/>
            </a:xfrm>
            <a:prstGeom prst="rect">
              <a:avLst/>
            </a:prstGeom>
            <a:noFill/>
          </p:spPr>
          <p:txBody>
            <a:bodyPr wrap="square" tIns="180000" bIns="180000" rtlCol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ja-JP" altLang="en-US" sz="11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マイナンバー総合フリーダイヤル（</a:t>
              </a:r>
              <a:r>
                <a:rPr lang="en-US" altLang="ja-JP" sz="11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0120-95-0178)</a:t>
              </a:r>
              <a:r>
                <a:rPr lang="ja-JP" altLang="en-US" sz="1100" b="1" spc="50" baseline="30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までご連絡を。</a:t>
              </a:r>
            </a:p>
          </p:txBody>
        </p:sp>
      </p:grp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415DBE10-6833-4D99-93CE-C1D245F0B243}"/>
              </a:ext>
            </a:extLst>
          </p:cNvPr>
          <p:cNvSpPr/>
          <p:nvPr/>
        </p:nvSpPr>
        <p:spPr>
          <a:xfrm>
            <a:off x="4987379" y="7009548"/>
            <a:ext cx="1692000" cy="1566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2DB0A157-9EB9-4A27-9D88-5D122FC16E84}"/>
              </a:ext>
            </a:extLst>
          </p:cNvPr>
          <p:cNvSpPr/>
          <p:nvPr/>
        </p:nvSpPr>
        <p:spPr>
          <a:xfrm>
            <a:off x="4980263" y="6791526"/>
            <a:ext cx="1706400" cy="449328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0DA5BB4-EC96-4ABD-9A28-B9DE50C65FD1}"/>
              </a:ext>
            </a:extLst>
          </p:cNvPr>
          <p:cNvSpPr txBox="1"/>
          <p:nvPr/>
        </p:nvSpPr>
        <p:spPr>
          <a:xfrm>
            <a:off x="5108781" y="6752897"/>
            <a:ext cx="1490121" cy="650774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algn="ctr"/>
            <a:r>
              <a:rPr lang="ja-JP" altLang="en-US" sz="14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健康保険証利用登録の</a:t>
            </a:r>
            <a:endParaRPr lang="en-US" altLang="ja-JP" sz="1400" b="1" spc="50" baseline="30000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4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詳細はこちらから↓</a:t>
            </a: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B732402B-883E-4AD7-8A3B-64E96328AF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77" y="7757794"/>
            <a:ext cx="723472" cy="723472"/>
          </a:xfrm>
          <a:prstGeom prst="rect">
            <a:avLst/>
          </a:prstGeom>
        </p:spPr>
      </p:pic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002EF5D4-FFF1-4812-8858-B2003F34DA83}"/>
              </a:ext>
            </a:extLst>
          </p:cNvPr>
          <p:cNvSpPr txBox="1"/>
          <p:nvPr/>
        </p:nvSpPr>
        <p:spPr>
          <a:xfrm>
            <a:off x="5028091" y="7184332"/>
            <a:ext cx="1692000" cy="866217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r>
              <a:rPr lang="ja-JP" altLang="en-US" sz="11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厚生労働省作成動画　</a:t>
            </a:r>
            <a:endParaRPr lang="en-US" altLang="ja-JP" sz="1100" b="1" spc="50" baseline="30000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11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1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どうやって申し込むの？</a:t>
            </a:r>
            <a:endParaRPr lang="en-US" altLang="ja-JP" sz="1100" b="1" spc="50" baseline="30000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今すぐできる！ 簡単申込み編</a:t>
            </a:r>
            <a:r>
              <a:rPr lang="en-US" altLang="ja-JP" sz="1100" b="1" spc="50" baseline="30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endParaRPr lang="ja-JP" altLang="en-US" sz="1600" b="1" spc="50" baseline="30000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59F6173F-6FCD-44D0-B717-9EE961E858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43" y="7766880"/>
            <a:ext cx="409577" cy="688876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9FC53A6C-3DD6-4B28-A9B7-7255D801A230}"/>
              </a:ext>
            </a:extLst>
          </p:cNvPr>
          <p:cNvGrpSpPr/>
          <p:nvPr/>
        </p:nvGrpSpPr>
        <p:grpSpPr>
          <a:xfrm>
            <a:off x="4746658" y="3694784"/>
            <a:ext cx="1923210" cy="2796418"/>
            <a:chOff x="4770934" y="3587486"/>
            <a:chExt cx="1923210" cy="2796418"/>
          </a:xfrm>
        </p:grpSpPr>
        <p:pic>
          <p:nvPicPr>
            <p:cNvPr id="19" name="図 2">
              <a:extLst>
                <a:ext uri="{FF2B5EF4-FFF2-40B4-BE49-F238E27FC236}">
                  <a16:creationId xmlns:a16="http://schemas.microsoft.com/office/drawing/2014/main" id="{B976DD96-574D-46CB-98EA-3A192E76D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735" y="3807202"/>
              <a:ext cx="1305093" cy="818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A7C995CF-8442-4CDF-AEC1-C1DD264947C6}"/>
                </a:ext>
              </a:extLst>
            </p:cNvPr>
            <p:cNvSpPr/>
            <p:nvPr/>
          </p:nvSpPr>
          <p:spPr>
            <a:xfrm>
              <a:off x="5074360" y="4053572"/>
              <a:ext cx="360000" cy="468000"/>
            </a:xfrm>
            <a:prstGeom prst="rect">
              <a:avLst/>
            </a:prstGeom>
            <a:noFill/>
            <a:ln w="285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92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41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pic>
          <p:nvPicPr>
            <p:cNvPr id="77" name="図 1">
              <a:extLst>
                <a:ext uri="{FF2B5EF4-FFF2-40B4-BE49-F238E27FC236}">
                  <a16:creationId xmlns:a16="http://schemas.microsoft.com/office/drawing/2014/main" id="{C02606F6-E076-45ED-9F0A-DF721EAF9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735" y="5158345"/>
              <a:ext cx="1271941" cy="817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A8A2A09C-953D-4EFD-A646-16E332F0A327}"/>
                </a:ext>
              </a:extLst>
            </p:cNvPr>
            <p:cNvSpPr/>
            <p:nvPr/>
          </p:nvSpPr>
          <p:spPr>
            <a:xfrm>
              <a:off x="5093781" y="5405672"/>
              <a:ext cx="278385" cy="230752"/>
            </a:xfrm>
            <a:prstGeom prst="rect">
              <a:avLst/>
            </a:prstGeom>
            <a:noFill/>
            <a:ln w="285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92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41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45F8E5B6-4A4D-41F3-900A-8C721EF577D8}"/>
                </a:ext>
              </a:extLst>
            </p:cNvPr>
            <p:cNvSpPr/>
            <p:nvPr/>
          </p:nvSpPr>
          <p:spPr>
            <a:xfrm>
              <a:off x="5350018" y="4938258"/>
              <a:ext cx="648000" cy="252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裏面</a:t>
              </a:r>
            </a:p>
          </p:txBody>
        </p:sp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5ED6946D-1845-48E0-8356-6BEA10771ED4}"/>
                </a:ext>
              </a:extLst>
            </p:cNvPr>
            <p:cNvSpPr/>
            <p:nvPr/>
          </p:nvSpPr>
          <p:spPr>
            <a:xfrm>
              <a:off x="5049513" y="6125488"/>
              <a:ext cx="724740" cy="25841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kumimoji="1" lang="ja-JP" altLang="en-US" sz="9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ＩＣチップ</a:t>
              </a:r>
              <a:endParaRPr kumimoji="1" lang="en-US" altLang="ja-JP" sz="9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cxnSp>
          <p:nvCxnSpPr>
            <p:cNvPr id="83" name="直線矢印コネクタ 82">
              <a:extLst>
                <a:ext uri="{FF2B5EF4-FFF2-40B4-BE49-F238E27FC236}">
                  <a16:creationId xmlns:a16="http://schemas.microsoft.com/office/drawing/2014/main" id="{2F6276C5-1B8F-4D20-B893-EFF0F55BE5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8923" y="5527836"/>
              <a:ext cx="0" cy="360000"/>
            </a:xfrm>
            <a:prstGeom prst="straightConnector1">
              <a:avLst/>
            </a:prstGeom>
            <a:ln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四角形: 角を丸くする 83">
              <a:extLst>
                <a:ext uri="{FF2B5EF4-FFF2-40B4-BE49-F238E27FC236}">
                  <a16:creationId xmlns:a16="http://schemas.microsoft.com/office/drawing/2014/main" id="{46C878C7-2D5F-4DA9-9666-94A36E9AC3D7}"/>
                </a:ext>
              </a:extLst>
            </p:cNvPr>
            <p:cNvSpPr/>
            <p:nvPr/>
          </p:nvSpPr>
          <p:spPr>
            <a:xfrm>
              <a:off x="5515562" y="5857902"/>
              <a:ext cx="1178582" cy="35520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kumimoji="1" lang="ja-JP" altLang="en-US" sz="9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マイナンバー</a:t>
              </a:r>
              <a:endParaRPr kumimoji="1" lang="en-US" altLang="ja-JP" sz="9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DF2783C-DBB7-4158-B93E-23CA8DD11431}"/>
                </a:ext>
              </a:extLst>
            </p:cNvPr>
            <p:cNvSpPr/>
            <p:nvPr/>
          </p:nvSpPr>
          <p:spPr>
            <a:xfrm>
              <a:off x="5456727" y="5328001"/>
              <a:ext cx="807834" cy="157690"/>
            </a:xfrm>
            <a:prstGeom prst="rect">
              <a:avLst/>
            </a:prstGeom>
            <a:noFill/>
            <a:ln w="285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92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41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DE214AE4-473A-48F3-AD2B-9853611FB780}"/>
                </a:ext>
              </a:extLst>
            </p:cNvPr>
            <p:cNvSpPr/>
            <p:nvPr/>
          </p:nvSpPr>
          <p:spPr>
            <a:xfrm>
              <a:off x="5359543" y="3587486"/>
              <a:ext cx="648000" cy="252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表面</a:t>
              </a:r>
            </a:p>
          </p:txBody>
        </p:sp>
        <p:sp>
          <p:nvSpPr>
            <p:cNvPr id="100" name="四角形: 角を丸くする 99">
              <a:extLst>
                <a:ext uri="{FF2B5EF4-FFF2-40B4-BE49-F238E27FC236}">
                  <a16:creationId xmlns:a16="http://schemas.microsoft.com/office/drawing/2014/main" id="{85A0BAD5-45E6-4D6E-B371-E50D36F4DE21}"/>
                </a:ext>
              </a:extLst>
            </p:cNvPr>
            <p:cNvSpPr/>
            <p:nvPr/>
          </p:nvSpPr>
          <p:spPr>
            <a:xfrm>
              <a:off x="5628683" y="4671869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１</a:t>
              </a:r>
            </a:p>
          </p:txBody>
        </p:sp>
        <p:sp>
          <p:nvSpPr>
            <p:cNvPr id="102" name="四角形: 角を丸くする 101">
              <a:extLst>
                <a:ext uri="{FF2B5EF4-FFF2-40B4-BE49-F238E27FC236}">
                  <a16:creationId xmlns:a16="http://schemas.microsoft.com/office/drawing/2014/main" id="{17BC5D24-82DB-493D-A1D5-4484714C9633}"/>
                </a:ext>
              </a:extLst>
            </p:cNvPr>
            <p:cNvSpPr/>
            <p:nvPr/>
          </p:nvSpPr>
          <p:spPr>
            <a:xfrm>
              <a:off x="4770934" y="6195536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２</a:t>
              </a:r>
            </a:p>
          </p:txBody>
        </p:sp>
        <p:sp>
          <p:nvSpPr>
            <p:cNvPr id="104" name="四角形: 角を丸くする 103">
              <a:extLst>
                <a:ext uri="{FF2B5EF4-FFF2-40B4-BE49-F238E27FC236}">
                  <a16:creationId xmlns:a16="http://schemas.microsoft.com/office/drawing/2014/main" id="{B0E16E7A-EB1F-4EDD-A816-36D6DCB5381B}"/>
                </a:ext>
              </a:extLst>
            </p:cNvPr>
            <p:cNvSpPr/>
            <p:nvPr/>
          </p:nvSpPr>
          <p:spPr>
            <a:xfrm>
              <a:off x="5571065" y="5954356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４</a:t>
              </a:r>
            </a:p>
          </p:txBody>
        </p:sp>
        <p:sp>
          <p:nvSpPr>
            <p:cNvPr id="105" name="四角形: 角を丸くする 104">
              <a:extLst>
                <a:ext uri="{FF2B5EF4-FFF2-40B4-BE49-F238E27FC236}">
                  <a16:creationId xmlns:a16="http://schemas.microsoft.com/office/drawing/2014/main" id="{81D25EE9-3C5D-4387-8EE7-3C581815F302}"/>
                </a:ext>
              </a:extLst>
            </p:cNvPr>
            <p:cNvSpPr/>
            <p:nvPr/>
          </p:nvSpPr>
          <p:spPr>
            <a:xfrm>
              <a:off x="4962291" y="6195536"/>
              <a:ext cx="168389" cy="158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Arial" panose="020B0604020202020204" pitchFamily="34" charset="0"/>
                </a:rPr>
                <a:t>３</a:t>
              </a:r>
            </a:p>
          </p:txBody>
        </p:sp>
        <p:cxnSp>
          <p:nvCxnSpPr>
            <p:cNvPr id="6" name="コネクタ: カギ線 5">
              <a:extLst>
                <a:ext uri="{FF2B5EF4-FFF2-40B4-BE49-F238E27FC236}">
                  <a16:creationId xmlns:a16="http://schemas.microsoft.com/office/drawing/2014/main" id="{AB1DFE36-E8FE-4341-B0D4-EBBA5EFA12E8}"/>
                </a:ext>
              </a:extLst>
            </p:cNvPr>
            <p:cNvCxnSpPr>
              <a:cxnSpLocks/>
              <a:endCxn id="77" idx="1"/>
            </p:cNvCxnSpPr>
            <p:nvPr/>
          </p:nvCxnSpPr>
          <p:spPr>
            <a:xfrm rot="5400000" flipH="1" flipV="1">
              <a:off x="4629794" y="5766914"/>
              <a:ext cx="596789" cy="197094"/>
            </a:xfrm>
            <a:prstGeom prst="bentConnector2">
              <a:avLst/>
            </a:prstGeom>
            <a:ln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C31C6F95-1CC2-421E-BAE5-34764461452F}"/>
                </a:ext>
              </a:extLst>
            </p:cNvPr>
            <p:cNvSpPr/>
            <p:nvPr/>
          </p:nvSpPr>
          <p:spPr>
            <a:xfrm>
              <a:off x="5642808" y="4556867"/>
              <a:ext cx="780291" cy="35520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kumimoji="1" lang="ja-JP" altLang="en-US" sz="900" dirty="0">
                  <a:solidFill>
                    <a:schemeClr val="accent1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顔写真</a:t>
              </a:r>
              <a:endParaRPr kumimoji="1" lang="en-US" altLang="ja-JP" sz="9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cxnSp>
          <p:nvCxnSpPr>
            <p:cNvPr id="59" name="コネクタ: カギ線 58">
              <a:extLst>
                <a:ext uri="{FF2B5EF4-FFF2-40B4-BE49-F238E27FC236}">
                  <a16:creationId xmlns:a16="http://schemas.microsoft.com/office/drawing/2014/main" id="{919D3877-4088-4043-9F9C-52D2001144CA}"/>
                </a:ext>
              </a:extLst>
            </p:cNvPr>
            <p:cNvCxnSpPr>
              <a:cxnSpLocks/>
              <a:endCxn id="24" idx="2"/>
            </p:cNvCxnSpPr>
            <p:nvPr/>
          </p:nvCxnSpPr>
          <p:spPr>
            <a:xfrm rot="10800000">
              <a:off x="5254360" y="4521572"/>
              <a:ext cx="326232" cy="243642"/>
            </a:xfrm>
            <a:prstGeom prst="bentConnector2">
              <a:avLst/>
            </a:prstGeom>
            <a:ln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6AD661C-A459-4B5A-B4A4-2C9D2E818342}"/>
              </a:ext>
            </a:extLst>
          </p:cNvPr>
          <p:cNvSpPr/>
          <p:nvPr/>
        </p:nvSpPr>
        <p:spPr>
          <a:xfrm>
            <a:off x="382076" y="3775218"/>
            <a:ext cx="1188000" cy="2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3F69F5F-E7CA-4143-90B9-24A969AC1E10}"/>
              </a:ext>
            </a:extLst>
          </p:cNvPr>
          <p:cNvSpPr txBox="1"/>
          <p:nvPr/>
        </p:nvSpPr>
        <p:spPr>
          <a:xfrm>
            <a:off x="394887" y="3689214"/>
            <a:ext cx="1460656" cy="548182"/>
          </a:xfrm>
          <a:prstGeom prst="rect">
            <a:avLst/>
          </a:prstGeom>
          <a:noFill/>
        </p:spPr>
        <p:txBody>
          <a:bodyPr wrap="square" tIns="180000" bIns="180000" rtlCol="0">
            <a:spAutoFit/>
          </a:bodyPr>
          <a:lstStyle/>
          <a:p>
            <a:pPr marR="0" rtl="0"/>
            <a:r>
              <a:rPr lang="ja-JP" altLang="en-US" b="1" i="0" u="none" strike="noStrike" spc="50" baseline="300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その他にも・・・</a:t>
            </a:r>
            <a:endParaRPr lang="en-US" altLang="ja-JP" b="1" i="0" u="none" strike="noStrike" spc="50" baseline="300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CD57424C-04C5-4DFB-8518-E6A0403C6399}"/>
              </a:ext>
            </a:extLst>
          </p:cNvPr>
          <p:cNvSpPr/>
          <p:nvPr/>
        </p:nvSpPr>
        <p:spPr>
          <a:xfrm rot="10800000">
            <a:off x="414179" y="3991177"/>
            <a:ext cx="202381" cy="115987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799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</TotalTime>
  <Words>314</Words>
  <Application>Microsoft Office PowerPoint</Application>
  <PresentationFormat>画面に合わせる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 瑞季</dc:creator>
  <cp:lastModifiedBy>平野 禎</cp:lastModifiedBy>
  <cp:revision>82</cp:revision>
  <cp:lastPrinted>2024-09-12T04:57:03Z</cp:lastPrinted>
  <dcterms:created xsi:type="dcterms:W3CDTF">2024-09-09T02:32:21Z</dcterms:created>
  <dcterms:modified xsi:type="dcterms:W3CDTF">2024-10-18T02:00:45Z</dcterms:modified>
</cp:coreProperties>
</file>